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3" r:id="rId2"/>
    <p:sldId id="256" r:id="rId3"/>
    <p:sldId id="257" r:id="rId4"/>
    <p:sldId id="262" r:id="rId5"/>
    <p:sldId id="258" r:id="rId6"/>
    <p:sldId id="259" r:id="rId7"/>
    <p:sldId id="260" r:id="rId8"/>
    <p:sldId id="261"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ptarshighosh679@gmail.com" initials="s" lastIdx="1" clrIdx="0">
    <p:extLst>
      <p:ext uri="{19B8F6BF-5375-455C-9EA6-DF929625EA0E}">
        <p15:presenceInfo xmlns:p15="http://schemas.microsoft.com/office/powerpoint/2012/main" xmlns="" userId="7a5826c8b7e6fad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2" d="100"/>
          <a:sy n="82" d="100"/>
        </p:scale>
        <p:origin x="-738" y="-96"/>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xmlns=""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pPr/>
              <a:t>1/18/2023</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1/18/2023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1/18/2023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pPr/>
              <a:t>1/18/2023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1/18/2023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1/18/2023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1/18/2023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pPr/>
              <a:t>1/18/2023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xmlns=""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1/18/2023</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CC89EF-9C3C-A14C-C386-111520FF671A}"/>
              </a:ext>
            </a:extLst>
          </p:cNvPr>
          <p:cNvSpPr>
            <a:spLocks noGrp="1"/>
          </p:cNvSpPr>
          <p:nvPr>
            <p:ph type="ctrTitle"/>
          </p:nvPr>
        </p:nvSpPr>
        <p:spPr>
          <a:xfrm>
            <a:off x="1524000" y="1122365"/>
            <a:ext cx="9144000" cy="1580197"/>
          </a:xfrm>
        </p:spPr>
        <p:txBody>
          <a:bodyPr>
            <a:normAutofit/>
          </a:bodyPr>
          <a:lstStyle/>
          <a:p>
            <a:pPr algn="ctr"/>
            <a:r>
              <a:rPr lang="en-IN" sz="3600" dirty="0"/>
              <a:t>KHATRA ADIBASI MAHAVIDYALAYA</a:t>
            </a:r>
          </a:p>
        </p:txBody>
      </p:sp>
      <p:sp>
        <p:nvSpPr>
          <p:cNvPr id="3" name="Subtitle 2">
            <a:extLst>
              <a:ext uri="{FF2B5EF4-FFF2-40B4-BE49-F238E27FC236}">
                <a16:creationId xmlns:a16="http://schemas.microsoft.com/office/drawing/2014/main" xmlns="" id="{674B13CF-4C29-2AE1-C83B-CCD521736E98}"/>
              </a:ext>
            </a:extLst>
          </p:cNvPr>
          <p:cNvSpPr>
            <a:spLocks noGrp="1"/>
          </p:cNvSpPr>
          <p:nvPr>
            <p:ph type="subTitle" idx="1"/>
          </p:nvPr>
        </p:nvSpPr>
        <p:spPr>
          <a:xfrm>
            <a:off x="1524000" y="3078480"/>
            <a:ext cx="9144000" cy="3657600"/>
          </a:xfrm>
        </p:spPr>
        <p:txBody>
          <a:bodyPr>
            <a:normAutofit fontScale="92500" lnSpcReduction="20000"/>
          </a:bodyPr>
          <a:lstStyle/>
          <a:p>
            <a:r>
              <a:rPr lang="en-IN" sz="3200" dirty="0">
                <a:solidFill>
                  <a:schemeClr val="tx1"/>
                </a:solidFill>
              </a:rPr>
              <a:t>Department – </a:t>
            </a:r>
            <a:r>
              <a:rPr lang="en-IN" sz="3200" b="1" dirty="0" smtClean="0">
                <a:solidFill>
                  <a:schemeClr val="tx1"/>
                </a:solidFill>
              </a:rPr>
              <a:t>Philosophy</a:t>
            </a:r>
            <a:endParaRPr lang="en-IN" sz="3200" b="1" dirty="0">
              <a:solidFill>
                <a:schemeClr val="tx1"/>
              </a:solidFill>
            </a:endParaRPr>
          </a:p>
          <a:p>
            <a:r>
              <a:rPr lang="en-IN" sz="3200" dirty="0">
                <a:solidFill>
                  <a:schemeClr val="tx1"/>
                </a:solidFill>
              </a:rPr>
              <a:t>Session : 2018-19</a:t>
            </a:r>
          </a:p>
          <a:p>
            <a:r>
              <a:rPr lang="en-IN" sz="3200" dirty="0">
                <a:solidFill>
                  <a:schemeClr val="tx1"/>
                </a:solidFill>
              </a:rPr>
              <a:t>Semester: </a:t>
            </a:r>
            <a:r>
              <a:rPr lang="en-IN" sz="3200" dirty="0" smtClean="0">
                <a:solidFill>
                  <a:schemeClr val="tx1"/>
                </a:solidFill>
              </a:rPr>
              <a:t>I</a:t>
            </a:r>
            <a:endParaRPr lang="en-IN" sz="3200" dirty="0">
              <a:solidFill>
                <a:schemeClr val="tx1"/>
              </a:solidFill>
            </a:endParaRPr>
          </a:p>
          <a:p>
            <a:r>
              <a:rPr lang="en-IN" sz="3200" dirty="0">
                <a:solidFill>
                  <a:schemeClr val="tx1"/>
                </a:solidFill>
              </a:rPr>
              <a:t>Subject:  </a:t>
            </a:r>
            <a:r>
              <a:rPr lang="en-IN" sz="3200" dirty="0" smtClean="0">
                <a:solidFill>
                  <a:schemeClr val="tx1"/>
                </a:solidFill>
              </a:rPr>
              <a:t>Outlines of Indian philosophy</a:t>
            </a:r>
          </a:p>
          <a:p>
            <a:r>
              <a:rPr lang="en-IN" sz="3200" dirty="0" smtClean="0">
                <a:solidFill>
                  <a:schemeClr val="tx1"/>
                </a:solidFill>
              </a:rPr>
              <a:t>Topic: </a:t>
            </a:r>
            <a:r>
              <a:rPr lang="en-IN" sz="3200" dirty="0" err="1" smtClean="0">
                <a:solidFill>
                  <a:schemeClr val="tx1"/>
                </a:solidFill>
              </a:rPr>
              <a:t>Bauddha</a:t>
            </a:r>
            <a:r>
              <a:rPr lang="en-IN" sz="3200" dirty="0" smtClean="0">
                <a:solidFill>
                  <a:schemeClr val="tx1"/>
                </a:solidFill>
              </a:rPr>
              <a:t> </a:t>
            </a:r>
            <a:r>
              <a:rPr lang="en-IN" sz="3200" dirty="0" err="1" smtClean="0">
                <a:solidFill>
                  <a:schemeClr val="tx1"/>
                </a:solidFill>
              </a:rPr>
              <a:t>Darshan</a:t>
            </a:r>
            <a:endParaRPr lang="en-IN" sz="3200" dirty="0">
              <a:solidFill>
                <a:schemeClr val="tx1"/>
              </a:solidFill>
            </a:endParaRPr>
          </a:p>
          <a:p>
            <a:r>
              <a:rPr lang="en-IN" sz="3200" dirty="0">
                <a:solidFill>
                  <a:schemeClr val="tx1"/>
                </a:solidFill>
              </a:rPr>
              <a:t>Teacher’s Name: </a:t>
            </a:r>
            <a:r>
              <a:rPr lang="en-IN" sz="3200" dirty="0" err="1" smtClean="0">
                <a:solidFill>
                  <a:schemeClr val="tx1"/>
                </a:solidFill>
              </a:rPr>
              <a:t>shiulee</a:t>
            </a:r>
            <a:r>
              <a:rPr lang="en-IN" sz="3200" dirty="0" smtClean="0">
                <a:solidFill>
                  <a:schemeClr val="tx1"/>
                </a:solidFill>
              </a:rPr>
              <a:t> </a:t>
            </a:r>
            <a:r>
              <a:rPr lang="en-IN" sz="3200" dirty="0" err="1" smtClean="0">
                <a:solidFill>
                  <a:schemeClr val="tx1"/>
                </a:solidFill>
              </a:rPr>
              <a:t>banerjee</a:t>
            </a:r>
            <a:endParaRPr lang="en-IN" sz="3200" dirty="0">
              <a:solidFill>
                <a:schemeClr val="tx1"/>
              </a:solidFill>
            </a:endParaRPr>
          </a:p>
          <a:p>
            <a:endParaRPr lang="en-IN" dirty="0"/>
          </a:p>
        </p:txBody>
      </p:sp>
      <p:pic>
        <p:nvPicPr>
          <p:cNvPr id="4" name="Picture 3" descr="Logo&#10;&#10;Description automatically generated">
            <a:extLst>
              <a:ext uri="{FF2B5EF4-FFF2-40B4-BE49-F238E27FC236}">
                <a16:creationId xmlns:a16="http://schemas.microsoft.com/office/drawing/2014/main" xmlns="" id="{23F61905-FA1B-661A-4117-E24B9D2C5886}"/>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429246" y="357166"/>
            <a:ext cx="1141604" cy="1079656"/>
          </a:xfrm>
          <a:prstGeom prst="rect">
            <a:avLst/>
          </a:prstGeom>
        </p:spPr>
      </p:pic>
    </p:spTree>
    <p:extLst>
      <p:ext uri="{BB962C8B-B14F-4D97-AF65-F5344CB8AC3E}">
        <p14:creationId xmlns:p14="http://schemas.microsoft.com/office/powerpoint/2010/main" xmlns="" val="1853419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A25C37-3A17-1A29-5E26-B55715DE64D6}"/>
              </a:ext>
            </a:extLst>
          </p:cNvPr>
          <p:cNvSpPr>
            <a:spLocks noGrp="1"/>
          </p:cNvSpPr>
          <p:nvPr>
            <p:ph type="ctrTitle"/>
          </p:nvPr>
        </p:nvSpPr>
        <p:spPr>
          <a:xfrm>
            <a:off x="4064348" y="-148441"/>
            <a:ext cx="8791575" cy="2387600"/>
          </a:xfrm>
        </p:spPr>
        <p:txBody>
          <a:bodyPr>
            <a:normAutofit/>
          </a:bodyPr>
          <a:lstStyle/>
          <a:p>
            <a:r>
              <a:rPr lang="en-US" sz="7200" b="1" dirty="0" err="1"/>
              <a:t>বৌদ্ধ</a:t>
            </a:r>
            <a:r>
              <a:rPr lang="en-US" sz="7200" b="1" dirty="0"/>
              <a:t> </a:t>
            </a:r>
            <a:r>
              <a:rPr lang="en-US" sz="7200" b="1" dirty="0" err="1"/>
              <a:t>দর্শন</a:t>
            </a:r>
            <a:r>
              <a:rPr lang="en-US" sz="7200" b="1" dirty="0"/>
              <a:t> </a:t>
            </a:r>
          </a:p>
        </p:txBody>
      </p:sp>
      <p:pic>
        <p:nvPicPr>
          <p:cNvPr id="3" name="Picture 3">
            <a:extLst>
              <a:ext uri="{FF2B5EF4-FFF2-40B4-BE49-F238E27FC236}">
                <a16:creationId xmlns:a16="http://schemas.microsoft.com/office/drawing/2014/main" xmlns="" id="{691035D4-9913-DEDD-C60D-F65DFD289A96}"/>
              </a:ext>
            </a:extLst>
          </p:cNvPr>
          <p:cNvPicPr>
            <a:picLocks noChangeAspect="1"/>
          </p:cNvPicPr>
          <p:nvPr/>
        </p:nvPicPr>
        <p:blipFill>
          <a:blip r:embed="rId2"/>
          <a:stretch>
            <a:fillRect/>
          </a:stretch>
        </p:blipFill>
        <p:spPr>
          <a:xfrm>
            <a:off x="3643312" y="2696766"/>
            <a:ext cx="5125641" cy="2964657"/>
          </a:xfrm>
          <a:prstGeom prst="rect">
            <a:avLst/>
          </a:prstGeom>
          <a:effectLst>
            <a:reflection blurRad="6350" stA="50000" endA="300" endPos="55000" dir="5400000" sy="-100000" algn="bl" rotWithShape="0"/>
          </a:effectLst>
        </p:spPr>
      </p:pic>
    </p:spTree>
    <p:extLst>
      <p:ext uri="{BB962C8B-B14F-4D97-AF65-F5344CB8AC3E}">
        <p14:creationId xmlns:p14="http://schemas.microsoft.com/office/powerpoint/2010/main" xmlns="" val="3182449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5208A8-15CB-673D-B8DB-296179634D3C}"/>
              </a:ext>
            </a:extLst>
          </p:cNvPr>
          <p:cNvSpPr>
            <a:spLocks noGrp="1"/>
          </p:cNvSpPr>
          <p:nvPr>
            <p:ph type="title"/>
          </p:nvPr>
        </p:nvSpPr>
        <p:spPr>
          <a:xfrm>
            <a:off x="1143001" y="618518"/>
            <a:ext cx="9905998" cy="1478570"/>
          </a:xfrm>
        </p:spPr>
        <p:txBody>
          <a:bodyPr/>
          <a:lstStyle/>
          <a:p>
            <a:r>
              <a:rPr lang="en-US" b="1" dirty="0" err="1">
                <a:solidFill>
                  <a:schemeClr val="bg2"/>
                </a:solidFill>
              </a:rPr>
              <a:t>বৌদ্ধ</a:t>
            </a:r>
            <a:r>
              <a:rPr lang="en-US" b="1" dirty="0">
                <a:solidFill>
                  <a:schemeClr val="bg2"/>
                </a:solidFill>
              </a:rPr>
              <a:t> </a:t>
            </a:r>
            <a:r>
              <a:rPr lang="en-US" b="1" dirty="0" err="1">
                <a:solidFill>
                  <a:schemeClr val="bg2"/>
                </a:solidFill>
              </a:rPr>
              <a:t>সম্প্রদায়</a:t>
            </a:r>
            <a:r>
              <a:rPr lang="en-US" b="1" dirty="0">
                <a:solidFill>
                  <a:schemeClr val="bg2"/>
                </a:solidFill>
              </a:rPr>
              <a:t> </a:t>
            </a:r>
          </a:p>
        </p:txBody>
      </p:sp>
      <p:sp>
        <p:nvSpPr>
          <p:cNvPr id="3" name="Content Placeholder 2">
            <a:extLst>
              <a:ext uri="{FF2B5EF4-FFF2-40B4-BE49-F238E27FC236}">
                <a16:creationId xmlns:a16="http://schemas.microsoft.com/office/drawing/2014/main" xmlns="" id="{6A345160-799C-F02F-42A2-31190A388364}"/>
              </a:ext>
            </a:extLst>
          </p:cNvPr>
          <p:cNvSpPr>
            <a:spLocks noGrp="1"/>
          </p:cNvSpPr>
          <p:nvPr>
            <p:ph idx="1"/>
          </p:nvPr>
        </p:nvSpPr>
        <p:spPr>
          <a:xfrm>
            <a:off x="998989" y="1658143"/>
            <a:ext cx="9905999" cy="3541714"/>
          </a:xfrm>
        </p:spPr>
        <p:txBody>
          <a:bodyPr>
            <a:normAutofit/>
          </a:bodyPr>
          <a:lstStyle/>
          <a:p>
            <a:r>
              <a:rPr lang="as-IN" dirty="0"/>
              <a:t>বুদ্ধদেবের মহাপ্রয়াণের পর তার অনুগামীদের মধ্যে ধর্মীয় ধ্যান</a:t>
            </a:r>
            <a:r>
              <a:rPr lang="en-US" dirty="0"/>
              <a:t> </a:t>
            </a:r>
            <a:r>
              <a:rPr lang="as-IN" dirty="0"/>
              <a:t>ধারণাকে কেন্দ্র করে তাদের মধ্যে  মতৈক্য প্রতিষ্ঠিত না হওয়ার ফলে তাঁরা *হীনযান* ও *মহাযান* দুটি সম্প্রদায়ের বিভক্ত হয়ে পড়েন।</a:t>
            </a:r>
            <a:endParaRPr lang="en-US" dirty="0"/>
          </a:p>
          <a:p>
            <a:r>
              <a:rPr lang="as-IN" dirty="0"/>
              <a:t>পরবর্তীকালে বুদ্ধদেবের দার্শনিক ধ্যান-ধারণাকে কেন্দ্র করে আবার চারটি উপসম্প্রদায়ের উদ্ভব হয় এই চারটি উপসম্প্রদায় হল মাধ্যমিক </a:t>
            </a:r>
            <a:r>
              <a:rPr lang="en-US" dirty="0"/>
              <a:t>,</a:t>
            </a:r>
            <a:r>
              <a:rPr lang="as-IN" dirty="0"/>
              <a:t>যোগাযোগ  সৌত্রান্ত্রিক ও   বৈভাষিক</a:t>
            </a:r>
            <a:r>
              <a:rPr lang="en-US" dirty="0"/>
              <a:t> ।</a:t>
            </a:r>
          </a:p>
          <a:p>
            <a:endParaRPr lang="en-US" dirty="0"/>
          </a:p>
        </p:txBody>
      </p:sp>
    </p:spTree>
    <p:extLst>
      <p:ext uri="{BB962C8B-B14F-4D97-AF65-F5344CB8AC3E}">
        <p14:creationId xmlns:p14="http://schemas.microsoft.com/office/powerpoint/2010/main" xmlns="" val="3261100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A05465FF-5988-F07E-2F0C-A9EAF3C41162}"/>
              </a:ext>
            </a:extLst>
          </p:cNvPr>
          <p:cNvPicPr>
            <a:picLocks noGrp="1" noChangeAspect="1"/>
          </p:cNvPicPr>
          <p:nvPr>
            <p:ph idx="1"/>
          </p:nvPr>
        </p:nvPicPr>
        <p:blipFill>
          <a:blip r:embed="rId2"/>
          <a:stretch>
            <a:fillRect/>
          </a:stretch>
        </p:blipFill>
        <p:spPr>
          <a:xfrm>
            <a:off x="1421768" y="1138052"/>
            <a:ext cx="9345290" cy="4653148"/>
          </a:xfrm>
        </p:spPr>
      </p:pic>
    </p:spTree>
    <p:extLst>
      <p:ext uri="{BB962C8B-B14F-4D97-AF65-F5344CB8AC3E}">
        <p14:creationId xmlns:p14="http://schemas.microsoft.com/office/powerpoint/2010/main" xmlns="" val="4047968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2230B34-1829-A7DF-C9CE-75E02B1ABEE6}"/>
              </a:ext>
            </a:extLst>
          </p:cNvPr>
          <p:cNvSpPr>
            <a:spLocks noGrp="1"/>
          </p:cNvSpPr>
          <p:nvPr>
            <p:ph idx="1"/>
          </p:nvPr>
        </p:nvSpPr>
        <p:spPr>
          <a:xfrm>
            <a:off x="1648588" y="1222766"/>
            <a:ext cx="9905999" cy="3541714"/>
          </a:xfrm>
        </p:spPr>
        <p:txBody>
          <a:bodyPr anchor="t"/>
          <a:lstStyle/>
          <a:p>
            <a:r>
              <a:rPr lang="as-IN" b="1" dirty="0">
                <a:solidFill>
                  <a:schemeClr val="bg2"/>
                </a:solidFill>
              </a:rPr>
              <a:t>*হিনযান ও মহাজন*:</a:t>
            </a:r>
            <a:r>
              <a:rPr lang="as-IN" dirty="0"/>
              <a:t> যাঁরা প্রাচীন পন্থী তাঁরা হীনযান সম্প্রদায়ভুক্ত হন ।              হীনযান মতবাদকে ' থেরবাদ' বলা হয়।অপরদিকে যাঁরা নবীনপন্থী বা প্রগতিবাদী তাঁরা মহাযান সম্প্রদায় ভুক্ত হন।           </a:t>
            </a:r>
            <a:endParaRPr lang="en-GB" dirty="0"/>
          </a:p>
          <a:p>
            <a:pPr marL="0" indent="0" algn="ctr">
              <a:buNone/>
            </a:pPr>
            <a:r>
              <a:rPr lang="as-IN" dirty="0"/>
              <a:t>   </a:t>
            </a:r>
            <a:r>
              <a:rPr lang="en-GB" dirty="0"/>
              <a:t>                               </a:t>
            </a:r>
            <a:r>
              <a:rPr lang="as-IN" dirty="0"/>
              <a:t> হীনযান দের  সঙ্গে মহাযানদের প্রধান মত-পার্থক্য চারটি বিষয়কে কেন্দ্র করে ।এই চারটি বিষয় হলো </a:t>
            </a:r>
            <a:r>
              <a:rPr lang="en-GB" dirty="0"/>
              <a:t>__</a:t>
            </a:r>
            <a:r>
              <a:rPr lang="as-IN" dirty="0"/>
              <a:t>(১) অধিবিদ্যা সংক্রান্ত (২) নৈতিক নীতি সংক্রান্ত (৩) নির্বাণ সংক্রান্ত (৪) বুদ্ধের পদমর্যাদা। </a:t>
            </a:r>
            <a:r>
              <a:rPr lang="en-GB" dirty="0" err="1"/>
              <a:t>সংক্রান্ত</a:t>
            </a:r>
            <a:r>
              <a:rPr lang="en-GB" dirty="0"/>
              <a:t>।</a:t>
            </a:r>
            <a:endParaRPr lang="en-US" dirty="0"/>
          </a:p>
        </p:txBody>
      </p:sp>
    </p:spTree>
    <p:extLst>
      <p:ext uri="{BB962C8B-B14F-4D97-AF65-F5344CB8AC3E}">
        <p14:creationId xmlns:p14="http://schemas.microsoft.com/office/powerpoint/2010/main" xmlns="" val="3749845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BE24BF6-91FB-0D13-7609-C7BD50A70488}"/>
              </a:ext>
            </a:extLst>
          </p:cNvPr>
          <p:cNvSpPr>
            <a:spLocks noGrp="1"/>
          </p:cNvSpPr>
          <p:nvPr>
            <p:ph idx="1"/>
          </p:nvPr>
        </p:nvSpPr>
        <p:spPr/>
        <p:txBody>
          <a:bodyPr/>
          <a:lstStyle/>
          <a:p>
            <a:r>
              <a:rPr lang="as-IN" dirty="0"/>
              <a:t>হীনযান সম্প্রদায় মনে করেন যে, এ জগত বহুবিধ ধর্ম বা উপাদানে গঠিত, এই ধর্ম গুলিকে তাঁরা সংস্কৃত ও অসংস্কৃত এই দুই অর্থে ভাগ করেছেন।                              অপরদিকে মহাযান সম্প্রদায় হীনযানদের এই বহুবিধ ধর্মের ভিন্নতাকে পরিহার করে অখণ্ড তাঁর উপর গুরুত্ব দিয়েছেন , এ অখণ্ডটা বা ঐক্যকে শূন্যতাবাদ বা তথতা বলেছেন। এই সম্প্রদায় গৌতম বুদ্ধের ত্রিকায়ে বিশ্বাসী। ত্রিকাই হলো:- ধর্মকায়, সম্ভোোকায়, নির্মাণকায়</a:t>
            </a:r>
            <a:r>
              <a:rPr lang="en-GB" dirty="0"/>
              <a:t>। </a:t>
            </a:r>
            <a:endParaRPr lang="en-US" dirty="0"/>
          </a:p>
        </p:txBody>
      </p:sp>
    </p:spTree>
    <p:extLst>
      <p:ext uri="{BB962C8B-B14F-4D97-AF65-F5344CB8AC3E}">
        <p14:creationId xmlns:p14="http://schemas.microsoft.com/office/powerpoint/2010/main" xmlns="" val="1407484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2F6032A-41B3-E41A-84FB-BF5CFE5730FE}"/>
              </a:ext>
            </a:extLst>
          </p:cNvPr>
          <p:cNvSpPr>
            <a:spLocks noGrp="1"/>
          </p:cNvSpPr>
          <p:nvPr>
            <p:ph idx="1"/>
          </p:nvPr>
        </p:nvSpPr>
        <p:spPr/>
        <p:txBody>
          <a:bodyPr/>
          <a:lstStyle/>
          <a:p>
            <a:r>
              <a:rPr lang="as-IN" b="1" dirty="0">
                <a:solidFill>
                  <a:schemeClr val="bg2"/>
                </a:solidFill>
              </a:rPr>
              <a:t>*মাধ্যমিক সম্প্রদায়ের শূন্যবাদ*:-</a:t>
            </a:r>
            <a:r>
              <a:rPr lang="as-IN" dirty="0"/>
              <a:t> যে বৌদ্ধ অনুগামীরা সর্বপ্রকার তত্ত্বকে শূন্য বলে বর্ণনা করেছেন তাকে শূন্যবাদ বলা হয়। নাগার্জুনকে শূন্যবাদ এর প্রতিষ্ঠাতা বলে মনে করা হয়। এই সম্প্রদায়ের উল্লেখযোগ্য গ্রন্থ হল নাগার্জুনের লেখা মাধ্যমিক কারিকা ,লংকাবতা সূত্র এই সম্প্রদায়ের অন্যতম আকর গ্রন্থ। নাগার্জুন শূন্যতাকে জগতের একমাত্র তত্ত্ব শূন্যতার অর্থ হলো চতুষ্কো-টিবিনি –মুক্তি</a:t>
            </a:r>
            <a:r>
              <a:rPr lang="en-GB" dirty="0"/>
              <a:t>।</a:t>
            </a:r>
            <a:endParaRPr lang="en-US" dirty="0"/>
          </a:p>
        </p:txBody>
      </p:sp>
    </p:spTree>
    <p:extLst>
      <p:ext uri="{BB962C8B-B14F-4D97-AF65-F5344CB8AC3E}">
        <p14:creationId xmlns:p14="http://schemas.microsoft.com/office/powerpoint/2010/main" xmlns="" val="3193456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EFA6D80-10D9-042E-D953-7CBC356F5FB9}"/>
              </a:ext>
            </a:extLst>
          </p:cNvPr>
          <p:cNvSpPr>
            <a:spLocks noGrp="1"/>
          </p:cNvSpPr>
          <p:nvPr>
            <p:ph idx="1"/>
          </p:nvPr>
        </p:nvSpPr>
        <p:spPr>
          <a:xfrm>
            <a:off x="980600" y="1235136"/>
            <a:ext cx="9905999" cy="3541714"/>
          </a:xfrm>
        </p:spPr>
        <p:txBody>
          <a:bodyPr/>
          <a:lstStyle/>
          <a:p>
            <a:r>
              <a:rPr lang="as-IN" dirty="0"/>
              <a:t>*</a:t>
            </a:r>
            <a:r>
              <a:rPr lang="as-IN" b="1" dirty="0">
                <a:solidFill>
                  <a:schemeClr val="tx1">
                    <a:lumMod val="50000"/>
                  </a:schemeClr>
                </a:solidFill>
              </a:rPr>
              <a:t>মাধ্যমিক সম্প্রদায়ের শূন্যবাদ*:-</a:t>
            </a:r>
            <a:r>
              <a:rPr lang="as-IN" dirty="0"/>
              <a:t> যে বৌদ্ধ অনুগামীরা সর্বপ্রকার তত্ত্বকে শূন্য বলে বর্ণনা করেছেন তাকে শূন্যবাদ বলা হয়। নাগার্জুনকে শূন্যবাদ এর প্রতিষ্ঠাতা বলে মনে করা হয়। এই সম্প্রদায়ের উল্লেখযোগ্য গ্রন্থ হল নাগার্জুনের লেখা মাধ্যমিক কারিকা ,লংকাবতা সূত্র এই সম্প্রদায়ের অন্যতম আকর গ্রন্থ। নাগার্জুন শূন্যতাকে জগতের একমাত্র তত্ত্ব শূন্যতার অর্থ হলো চতুষ্কো-টিবিনি –মুক্তি</a:t>
            </a:r>
            <a:r>
              <a:rPr lang="en-GB" dirty="0"/>
              <a:t> ।</a:t>
            </a:r>
            <a:endParaRPr lang="en-US" dirty="0"/>
          </a:p>
        </p:txBody>
      </p:sp>
    </p:spTree>
    <p:extLst>
      <p:ext uri="{BB962C8B-B14F-4D97-AF65-F5344CB8AC3E}">
        <p14:creationId xmlns:p14="http://schemas.microsoft.com/office/powerpoint/2010/main" xmlns="" val="29480266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otalTime>0</TotalTime>
  <Words>342</Words>
  <Application>Microsoft Office PowerPoint</Application>
  <PresentationFormat>Custom</PresentationFormat>
  <Paragraphs>16</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Circuit</vt:lpstr>
      <vt:lpstr>KHATRA ADIBASI MAHAVIDYALAYA</vt:lpstr>
      <vt:lpstr>বৌদ্ধ দর্শন </vt:lpstr>
      <vt:lpstr>বৌদ্ধ সম্প্রদায় </vt:lpstr>
      <vt:lpstr>Slide 4</vt:lpstr>
      <vt:lpstr>Slide 5</vt:lpstr>
      <vt:lpstr>Slide 6</vt:lpstr>
      <vt:lpstr>Slide 7</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বৌদ্ধ দর্শন </dc:title>
  <dc:creator>saptarshighosh679@gmail.com</dc:creator>
  <cp:lastModifiedBy>UGC2</cp:lastModifiedBy>
  <cp:revision>5</cp:revision>
  <dcterms:created xsi:type="dcterms:W3CDTF">2022-12-27T17:47:44Z</dcterms:created>
  <dcterms:modified xsi:type="dcterms:W3CDTF">2023-01-18T09:00:23Z</dcterms:modified>
</cp:coreProperties>
</file>